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11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371600"/>
            <a:ext cx="8147304" cy="1344168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algn="ctr" defTabSz="914400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48" y="2715767"/>
            <a:ext cx="8147304" cy="66751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75000"/>
              <a:buFont typeface="Wingdings 2" pitchFamily="18" charset="2"/>
              <a:buNone/>
              <a:defRPr sz="2200" b="0" kern="120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805045" y="430306"/>
            <a:ext cx="3840480" cy="5432612"/>
          </a:xfrm>
          <a:solidFill>
            <a:schemeClr val="bg1">
              <a:lumMod val="85000"/>
            </a:schemeClr>
          </a:solidFill>
          <a:ln w="127000" cap="sq">
            <a:solidFill>
              <a:schemeClr val="bg1"/>
            </a:solidFill>
            <a:miter lim="800000"/>
          </a:ln>
          <a:effectLst>
            <a:outerShdw blurRad="76200" dist="12700" dir="5400000" sx="100500" sy="1005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50800">
            <a:extrusionClr>
              <a:schemeClr val="tx1"/>
            </a:extrusionClr>
            <a:contourClr>
              <a:schemeClr val="tx1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accent2">
                  <a:lumMod val="50000"/>
                  <a:lumOff val="50000"/>
                </a:schemeClr>
              </a:buClr>
              <a:buSzPct val="75000"/>
              <a:buFont typeface="Wingdings 2" pitchFamily="18" charset="2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7pPr marL="2743200" indent="-457200">
              <a:defRPr/>
            </a:lvl7pPr>
            <a:lvl8pPr marL="2743200" indent="-457200">
              <a:defRPr/>
            </a:lvl8pPr>
            <a:lvl9pPr marL="2743200" indent="-457200">
              <a:defRPr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1412" y="417513"/>
            <a:ext cx="1600200" cy="570865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4" y="417513"/>
            <a:ext cx="6499225" cy="57086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475" y="4343398"/>
            <a:ext cx="8147049" cy="1346013"/>
          </a:xfrm>
        </p:spPr>
        <p:txBody>
          <a:bodyPr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>
              <a:lnSpc>
                <a:spcPts val="6400"/>
              </a:lnSpc>
              <a:defRPr sz="60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475" y="5688105"/>
            <a:ext cx="8147050" cy="6633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>
              <a:spcBef>
                <a:spcPts val="0"/>
              </a:spcBef>
              <a:buNone/>
              <a:defRPr b="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81200" y="685800"/>
            <a:ext cx="5181600" cy="3352800"/>
          </a:xfrm>
          <a:solidFill>
            <a:schemeClr val="tx1">
              <a:lumMod val="75000"/>
            </a:schemeClr>
          </a:solidFill>
          <a:ln w="127000" cap="sq">
            <a:solidFill>
              <a:schemeClr val="tx1"/>
            </a:solidFill>
            <a:miter lim="800000"/>
          </a:ln>
          <a:effectLst>
            <a:outerShdw blurRad="63500" sx="101000" sy="101000" algn="ctr" rotWithShape="0">
              <a:schemeClr val="bg2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9000000"/>
            </a:lightRig>
          </a:scene3d>
          <a:sp3d prstMaterial="matte">
            <a:bevelT w="12700" prst="relaxedInset"/>
            <a:bevelB w="38100" h="127000" prst="relaxedInset"/>
            <a:extrusionClr>
              <a:schemeClr val="tx1"/>
            </a:extrusionClr>
            <a:contourClr>
              <a:schemeClr val="tx1"/>
            </a:contourClr>
          </a:sp3d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1774826"/>
            <a:ext cx="8147050" cy="1873250"/>
          </a:xfrm>
        </p:spPr>
        <p:txBody>
          <a:bodyPr anchor="b" anchorCtr="0"/>
          <a:lstStyle>
            <a:lvl1pPr algn="ctr">
              <a:defRPr sz="6000" b="0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3654519"/>
            <a:ext cx="8147050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475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5046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290763" indent="-461963"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75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5046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5046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502920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05045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532" y="403412"/>
            <a:ext cx="3840480" cy="572275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761565"/>
            <a:ext cx="8147051" cy="4364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2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49D725-AF79-4FB6-8D02-83EAC61E3211}" type="datetimeFigureOut">
              <a:rPr lang="en-US" smtClean="0"/>
              <a:t>17/08/2014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76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76629CB-7937-4506-A327-ACF88B95BB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ucketsm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1" b="-2516"/>
          <a:stretch/>
        </p:blipFill>
        <p:spPr>
          <a:xfrm>
            <a:off x="2466625" y="188080"/>
            <a:ext cx="3626306" cy="4928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0" y="5041136"/>
            <a:ext cx="914399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/>
            <a:r>
              <a:rPr lang="en-US" sz="6000" dirty="0" smtClean="0">
                <a:latin typeface="Helvetica"/>
                <a:cs typeface="Helvetica"/>
              </a:rPr>
              <a:t> How </a:t>
            </a:r>
            <a:r>
              <a:rPr lang="en-US" sz="6000" dirty="0">
                <a:latin typeface="Helvetica"/>
                <a:cs typeface="Helvetica"/>
              </a:rPr>
              <a:t>Full is Your Bucket?</a:t>
            </a:r>
          </a:p>
          <a:p>
            <a:pPr lvl="0" defTabSz="457200"/>
            <a:endParaRPr lang="en-US" sz="3200" dirty="0">
              <a:solidFill>
                <a:prstClr val="black">
                  <a:lumMod val="65000"/>
                  <a:lumOff val="35000"/>
                </a:prstClr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709825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4-08-17 at 5.59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903" y="0"/>
            <a:ext cx="5470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261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18" y="173820"/>
            <a:ext cx="2724331" cy="280771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78918" y="1045993"/>
            <a:ext cx="2724331" cy="776058"/>
          </a:xfrm>
          <a:prstGeom prst="rect">
            <a:avLst/>
          </a:prstGeom>
        </p:spPr>
        <p:txBody>
          <a:bodyPr/>
          <a:lstStyle/>
          <a:p>
            <a:r>
              <a:rPr lang="en-US" sz="28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STAND UP </a:t>
            </a:r>
            <a:r>
              <a:rPr lang="en-US" sz="28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IF:</a:t>
            </a:r>
          </a:p>
          <a:p>
            <a:endParaRPr lang="en-US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903249" y="437707"/>
            <a:ext cx="6240751" cy="4991639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• You have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noticed</a:t>
            </a:r>
          </a:p>
          <a:p>
            <a:pPr algn="l"/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someone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being left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out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of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a</a:t>
            </a:r>
          </a:p>
          <a:p>
            <a:pPr algn="l"/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game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when they want to play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.</a:t>
            </a:r>
            <a:endParaRPr lang="en-US" sz="3200" i="1" kern="1200" dirty="0" smtClean="0">
              <a:solidFill>
                <a:schemeClr val="bg1">
                  <a:lumMod val="65000"/>
                </a:schemeClr>
              </a:solidFill>
              <a:latin typeface="Helvetica"/>
              <a:cs typeface="Helvetica"/>
            </a:endParaRPr>
          </a:p>
          <a:p>
            <a:pPr algn="l"/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• You have seen or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heard</a:t>
            </a:r>
          </a:p>
          <a:p>
            <a:pPr algn="l"/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 children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being teased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.</a:t>
            </a:r>
            <a:endParaRPr lang="en-US" sz="3200" kern="1200" dirty="0">
              <a:solidFill>
                <a:schemeClr val="bg1">
                  <a:lumMod val="65000"/>
                </a:schemeClr>
              </a:solidFill>
              <a:latin typeface="Helvetica"/>
              <a:cs typeface="Helvetica"/>
            </a:endParaRPr>
          </a:p>
          <a:p>
            <a:pPr algn="l"/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• You have heard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someone</a:t>
            </a:r>
          </a:p>
          <a:p>
            <a:pPr algn="l"/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making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fun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of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a student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.</a:t>
            </a:r>
            <a:endParaRPr lang="en-US" sz="3200" kern="1200" dirty="0">
              <a:solidFill>
                <a:schemeClr val="bg1">
                  <a:lumMod val="65000"/>
                </a:schemeClr>
              </a:solidFill>
              <a:latin typeface="Helvetica"/>
              <a:cs typeface="Helvetica"/>
            </a:endParaRPr>
          </a:p>
          <a:p>
            <a:pPr algn="l"/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•  You have seen someone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write</a:t>
            </a:r>
          </a:p>
          <a:p>
            <a:pPr algn="l"/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 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or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draw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mean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things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about</a:t>
            </a:r>
          </a:p>
          <a:p>
            <a:pPr algn="l"/>
            <a:r>
              <a:rPr lang="en-US" sz="3200" dirty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</a:t>
            </a:r>
            <a:r>
              <a:rPr lang="en-US" sz="3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   </a:t>
            </a:r>
            <a:r>
              <a:rPr lang="en-US" sz="3200" kern="1200" dirty="0" smtClean="0">
                <a:solidFill>
                  <a:schemeClr val="bg1">
                    <a:lumMod val="65000"/>
                  </a:schemeClr>
                </a:solidFill>
                <a:latin typeface="Helvetica"/>
                <a:cs typeface="Helvetica"/>
              </a:rPr>
              <a:t>someone.</a:t>
            </a:r>
            <a:endParaRPr lang="en-US" sz="3200" kern="1200" dirty="0" smtClean="0">
              <a:solidFill>
                <a:schemeClr val="bg1">
                  <a:lumMod val="65000"/>
                </a:schemeClr>
              </a:solidFill>
              <a:latin typeface="Helvetica"/>
              <a:cs typeface="Helvetica"/>
            </a:endParaRPr>
          </a:p>
          <a:p>
            <a:pPr algn="l"/>
            <a:r>
              <a:rPr lang="en-US" sz="4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How did you feel when you </a:t>
            </a:r>
            <a:r>
              <a:rPr lang="en-US" sz="4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saw </a:t>
            </a:r>
            <a:r>
              <a:rPr lang="en-US" sz="4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these things? </a:t>
            </a:r>
          </a:p>
        </p:txBody>
      </p:sp>
    </p:spTree>
    <p:extLst>
      <p:ext uri="{BB962C8B-B14F-4D97-AF65-F5344CB8AC3E}">
        <p14:creationId xmlns:p14="http://schemas.microsoft.com/office/powerpoint/2010/main" val="4009127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3305" y="45811"/>
            <a:ext cx="8960695" cy="1831453"/>
          </a:xfrm>
          <a:prstGeom prst="rect">
            <a:avLst/>
          </a:prstGeom>
        </p:spPr>
        <p:txBody>
          <a:bodyPr/>
          <a:lstStyle/>
          <a:p>
            <a:r>
              <a:rPr lang="en-US" sz="4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"/>
                <a:cs typeface="Helvetica"/>
              </a:rPr>
              <a:t>LET’S MAKE A LIST OF WAYS TO FILL SOMEONE’S BUCKET</a:t>
            </a:r>
          </a:p>
          <a:p>
            <a:endParaRPr lang="en-US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83305" y="1681039"/>
            <a:ext cx="8707590" cy="5036626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•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Invite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someone who is alone to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join   </a:t>
            </a:r>
          </a:p>
          <a:p>
            <a:pPr algn="l"/>
            <a:r>
              <a:rPr lang="en-US" sz="3600" dirty="0">
                <a:solidFill>
                  <a:srgbClr val="FFFFFF"/>
                </a:solidFill>
                <a:latin typeface="Helvetica"/>
                <a:cs typeface="Helvetica"/>
              </a:rPr>
              <a:t> </a:t>
            </a:r>
            <a:r>
              <a:rPr lang="en-US" sz="3600" dirty="0" smtClean="0">
                <a:solidFill>
                  <a:srgbClr val="FFFFFF"/>
                </a:solidFill>
                <a:latin typeface="Helvetica"/>
                <a:cs typeface="Helvetica"/>
              </a:rPr>
              <a:t> 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your game</a:t>
            </a:r>
            <a:endParaRPr lang="en-US" sz="3600" i="1" kern="1200" dirty="0" smtClean="0">
              <a:solidFill>
                <a:srgbClr val="FFFFFF"/>
              </a:solidFill>
              <a:latin typeface="Helvetica"/>
              <a:cs typeface="Helvetica"/>
            </a:endParaRPr>
          </a:p>
          <a:p>
            <a:pPr algn="l"/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•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Avoid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saying unkind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things</a:t>
            </a:r>
            <a:endParaRPr lang="en-US" sz="3600" kern="1200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 algn="l"/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• </a:t>
            </a:r>
            <a:r>
              <a:rPr lang="en-US" sz="3600" dirty="0" smtClean="0">
                <a:solidFill>
                  <a:srgbClr val="FFFFFF"/>
                </a:solidFill>
                <a:latin typeface="Helvetica"/>
                <a:cs typeface="Helvetica"/>
              </a:rPr>
              <a:t>Report if you see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 </a:t>
            </a:r>
            <a:r>
              <a:rPr lang="en-US" sz="3600" dirty="0" smtClean="0">
                <a:solidFill>
                  <a:srgbClr val="FFFFFF"/>
                </a:solidFill>
                <a:latin typeface="Helvetica"/>
                <a:cs typeface="Helvetica"/>
              </a:rPr>
              <a:t>anyone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from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hurting</a:t>
            </a:r>
          </a:p>
          <a:p>
            <a:pPr algn="l"/>
            <a:r>
              <a:rPr lang="en-US" sz="3600" dirty="0">
                <a:solidFill>
                  <a:srgbClr val="FFFFFF"/>
                </a:solidFill>
                <a:latin typeface="Helvetica"/>
                <a:cs typeface="Helvetica"/>
              </a:rPr>
              <a:t> </a:t>
            </a:r>
            <a:r>
              <a:rPr lang="en-US" sz="3600" dirty="0" smtClean="0">
                <a:solidFill>
                  <a:srgbClr val="FFFFFF"/>
                </a:solidFill>
                <a:latin typeface="Helvetica"/>
                <a:cs typeface="Helvetica"/>
              </a:rPr>
              <a:t> 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others</a:t>
            </a:r>
            <a:endParaRPr lang="en-US" sz="3600" kern="1200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 algn="l"/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•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Help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someone who is having a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hard</a:t>
            </a:r>
          </a:p>
          <a:p>
            <a:pPr algn="l"/>
            <a:r>
              <a:rPr lang="en-US" sz="3600" dirty="0">
                <a:solidFill>
                  <a:srgbClr val="FFFFFF"/>
                </a:solidFill>
                <a:latin typeface="Helvetica"/>
                <a:cs typeface="Helvetica"/>
              </a:rPr>
              <a:t> </a:t>
            </a:r>
            <a:r>
              <a:rPr lang="en-US" sz="3600" dirty="0" smtClean="0">
                <a:solidFill>
                  <a:srgbClr val="FFFFFF"/>
                </a:solidFill>
                <a:latin typeface="Helvetica"/>
                <a:cs typeface="Helvetica"/>
              </a:rPr>
              <a:t> 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time</a:t>
            </a:r>
            <a:endParaRPr lang="en-US" sz="3600" kern="1200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 algn="l"/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•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Tell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someone that you care about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them</a:t>
            </a:r>
            <a:endParaRPr lang="en-US" sz="3600" kern="1200" dirty="0">
              <a:solidFill>
                <a:srgbClr val="FFFFFF"/>
              </a:solidFill>
              <a:latin typeface="Helvetica"/>
              <a:cs typeface="Helvetica"/>
            </a:endParaRPr>
          </a:p>
          <a:p>
            <a:pPr algn="l"/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•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Smile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at someone who looks </a:t>
            </a:r>
            <a:r>
              <a:rPr lang="en-US" sz="3600" kern="1200" dirty="0" smtClean="0">
                <a:solidFill>
                  <a:srgbClr val="FFFFFF"/>
                </a:solidFill>
                <a:latin typeface="Helvetica"/>
                <a:cs typeface="Helvetica"/>
              </a:rPr>
              <a:t>sad</a:t>
            </a:r>
            <a:endParaRPr lang="en-US" sz="3600" kern="1200" dirty="0" smtClean="0">
              <a:solidFill>
                <a:srgbClr val="FFFFFF"/>
              </a:solidFill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880261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8-17 at 6.19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81" y="409162"/>
            <a:ext cx="8394331" cy="483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84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addle">
  <a:themeElements>
    <a:clrScheme name="Saddle">
      <a:dk1>
        <a:srgbClr val="302C24"/>
      </a:dk1>
      <a:lt1>
        <a:sysClr val="window" lastClr="FFFFFF"/>
      </a:lt1>
      <a:dk2>
        <a:srgbClr val="AC6416"/>
      </a:dk2>
      <a:lt2>
        <a:srgbClr val="E8E4DB"/>
      </a:lt2>
      <a:accent1>
        <a:srgbClr val="C6B178"/>
      </a:accent1>
      <a:accent2>
        <a:srgbClr val="9C5B14"/>
      </a:accent2>
      <a:accent3>
        <a:srgbClr val="71B2BC"/>
      </a:accent3>
      <a:accent4>
        <a:srgbClr val="78AA5D"/>
      </a:accent4>
      <a:accent5>
        <a:srgbClr val="867099"/>
      </a:accent5>
      <a:accent6>
        <a:srgbClr val="4C6F75"/>
      </a:accent6>
      <a:hlink>
        <a:srgbClr val="F27B0E"/>
      </a:hlink>
      <a:folHlink>
        <a:srgbClr val="989268"/>
      </a:folHlink>
    </a:clrScheme>
    <a:fontScheme name="Saddle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Saddle">
      <a:fillStyleLst>
        <a:solidFill>
          <a:schemeClr val="phClr"/>
        </a:solidFill>
        <a:gradFill rotWithShape="1">
          <a:gsLst>
            <a:gs pos="0">
              <a:schemeClr val="phClr"/>
            </a:gs>
            <a:gs pos="30000">
              <a:schemeClr val="phClr">
                <a:tint val="80000"/>
              </a:schemeClr>
            </a:gs>
            <a:gs pos="100000">
              <a:schemeClr val="phClr">
                <a:tint val="100000"/>
              </a:schemeClr>
            </a:gs>
          </a:gsLst>
          <a:path path="rect">
            <a:fillToRect l="50000" r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30000"/>
                <a:satMod val="120000"/>
              </a:schemeClr>
            </a:duotone>
          </a:blip>
          <a:stretch/>
        </a:blip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50800" cap="flat" cmpd="dbl" algn="ctr">
          <a:solidFill>
            <a:schemeClr val="phClr"/>
          </a:solidFill>
          <a:prstDash val="solid"/>
        </a:ln>
        <a:ln w="7620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FFFFFF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sunrise" dir="tl">
              <a:rot lat="0" lon="0" rev="1200000"/>
            </a:lightRig>
          </a:scene3d>
          <a:sp3d prstMaterial="softEdge">
            <a:bevelT w="0" h="0"/>
          </a:sp3d>
        </a:effectStyle>
        <a:effectStyle>
          <a:effectLst>
            <a:innerShdw blurRad="76200" dist="38100" dir="13500000">
              <a:srgbClr val="FFFFFF">
                <a:alpha val="75000"/>
              </a:srgbClr>
            </a:innerShdw>
          </a:effectLst>
          <a:scene3d>
            <a:camera prst="perspectiveFront" fov="2400000"/>
            <a:lightRig rig="twoPt" dir="tl"/>
          </a:scene3d>
          <a:sp3d>
            <a:bevelT w="25400" h="12700" prst="angle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50000"/>
              </a:schemeClr>
              <a:schemeClr val="phClr">
                <a:tint val="5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90000"/>
                <a:hueMod val="90000"/>
                <a:satMod val="150000"/>
                <a:lumMod val="90000"/>
              </a:schemeClr>
              <a:schemeClr val="phClr">
                <a:tint val="70000"/>
                <a:shade val="80000"/>
                <a:satMod val="3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Saddle.thmx</Template>
  <TotalTime>20</TotalTime>
  <Words>139</Words>
  <Application>Microsoft Macintosh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Saddle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Glasshouse Country Christian College</dc:creator>
  <cp:lastModifiedBy>Glasshouse Country Christian College</cp:lastModifiedBy>
  <cp:revision>4</cp:revision>
  <dcterms:created xsi:type="dcterms:W3CDTF">2014-08-17T08:00:04Z</dcterms:created>
  <dcterms:modified xsi:type="dcterms:W3CDTF">2014-08-17T08:20:55Z</dcterms:modified>
</cp:coreProperties>
</file>